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5"/>
  </p:notesMasterIdLst>
  <p:sldIdLst>
    <p:sldId id="264" r:id="rId2"/>
    <p:sldId id="260" r:id="rId3"/>
    <p:sldId id="26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53" autoAdjust="0"/>
    <p:restoredTop sz="94660"/>
  </p:normalViewPr>
  <p:slideViewPr>
    <p:cSldViewPr snapToGrid="0">
      <p:cViewPr varScale="1">
        <p:scale>
          <a:sx n="131" d="100"/>
          <a:sy n="131" d="100"/>
        </p:scale>
        <p:origin x="28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B697A3-9EE5-41B5-9868-281E5D0EF9F4}" type="datetimeFigureOut">
              <a:rPr lang="en-US" smtClean="0"/>
              <a:t>5/14/18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F61BAF-F146-4CC9-A74A-4C69A069FA02}" type="slidenum">
              <a:rPr lang="en-US" smtClean="0"/>
              <a:t>‹#›</a:t>
            </a:fld>
            <a:endParaRPr lang="en-US"/>
          </a:p>
        </p:txBody>
      </p:sp>
    </p:spTree>
    <p:extLst>
      <p:ext uri="{BB962C8B-B14F-4D97-AF65-F5344CB8AC3E}">
        <p14:creationId xmlns:p14="http://schemas.microsoft.com/office/powerpoint/2010/main" val="4080455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rgbClr val="0072B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UMKC_2C_7405C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3085" y="2214376"/>
            <a:ext cx="2810767" cy="926988"/>
          </a:xfrm>
          <a:prstGeom prst="rect">
            <a:avLst/>
          </a:prstGeom>
        </p:spPr>
      </p:pic>
      <p:sp>
        <p:nvSpPr>
          <p:cNvPr id="2" name="Title 1"/>
          <p:cNvSpPr>
            <a:spLocks noGrp="1"/>
          </p:cNvSpPr>
          <p:nvPr>
            <p:ph type="ctrTitle" hasCustomPrompt="1"/>
          </p:nvPr>
        </p:nvSpPr>
        <p:spPr>
          <a:xfrm>
            <a:off x="914400" y="3310937"/>
            <a:ext cx="10363200" cy="1470025"/>
          </a:xfrm>
        </p:spPr>
        <p:txBody>
          <a:bodyPr>
            <a:normAutofit/>
          </a:bodyPr>
          <a:lstStyle>
            <a:lvl1pPr algn="l">
              <a:defRPr sz="4400" b="1">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14400" y="4780961"/>
            <a:ext cx="10411883" cy="437440"/>
          </a:xfrm>
        </p:spPr>
        <p:txBody>
          <a:bodyPr>
            <a:noAutofit/>
          </a:bodyPr>
          <a:lstStyle>
            <a:lvl1pPr marL="0" indent="0" algn="l">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55425579-27BA-1646-B781-35D636EADCA1}" type="datetimeFigureOut">
              <a:rPr lang="en-US" smtClean="0"/>
              <a:pPr/>
              <a:t>5/14/18</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29211BC-6FB4-2E43-BE74-711B703BC8BD}" type="slidenum">
              <a:rPr lang="en-US" smtClean="0"/>
              <a:pPr/>
              <a:t>‹#›</a:t>
            </a:fld>
            <a:endParaRPr lang="en-US"/>
          </a:p>
        </p:txBody>
      </p:sp>
    </p:spTree>
    <p:extLst>
      <p:ext uri="{BB962C8B-B14F-4D97-AF65-F5344CB8AC3E}">
        <p14:creationId xmlns:p14="http://schemas.microsoft.com/office/powerpoint/2010/main" val="1671722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chor="b">
            <a:noAutofit/>
          </a:bodyPr>
          <a:lstStyle>
            <a:lvl1pPr>
              <a:defRPr sz="3600" b="1">
                <a:solidFill>
                  <a:srgbClr val="0072BC"/>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9600" y="1600201"/>
            <a:ext cx="10972800" cy="4373469"/>
          </a:xfrm>
        </p:spPr>
        <p:txBody>
          <a:bodyPr/>
          <a:lstStyle>
            <a:lvl1pPr>
              <a:defRPr sz="2400"/>
            </a:lvl1pPr>
            <a:lvl2pPr>
              <a:defRPr sz="20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6126163"/>
            <a:ext cx="12192000" cy="731837"/>
          </a:xfrm>
          <a:prstGeom prst="rect">
            <a:avLst/>
          </a:prstGeom>
          <a:solidFill>
            <a:srgbClr val="0072B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9" name="Picture 8" descr="UMKC_2C_7405C_whit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2651" y="6248174"/>
            <a:ext cx="1386699" cy="457332"/>
          </a:xfrm>
          <a:prstGeom prst="rect">
            <a:avLst/>
          </a:prstGeom>
        </p:spPr>
      </p:pic>
      <p:sp>
        <p:nvSpPr>
          <p:cNvPr id="4" name="Date Placeholder 3"/>
          <p:cNvSpPr>
            <a:spLocks noGrp="1"/>
          </p:cNvSpPr>
          <p:nvPr>
            <p:ph type="dt" sz="half" idx="10"/>
          </p:nvPr>
        </p:nvSpPr>
        <p:spPr/>
        <p:txBody>
          <a:bodyPr/>
          <a:lstStyle/>
          <a:p>
            <a:fld id="{55425579-27BA-1646-B781-35D636EADCA1}" type="datetimeFigureOut">
              <a:rPr lang="en-US" smtClean="0"/>
              <a:t>5/14/18</a:t>
            </a:fld>
            <a:endParaRPr lang="en-US"/>
          </a:p>
        </p:txBody>
      </p:sp>
      <p:sp>
        <p:nvSpPr>
          <p:cNvPr id="6" name="Slide Number Placeholder 5"/>
          <p:cNvSpPr>
            <a:spLocks noGrp="1"/>
          </p:cNvSpPr>
          <p:nvPr>
            <p:ph type="sldNum" sz="quarter" idx="12"/>
          </p:nvPr>
        </p:nvSpPr>
        <p:spPr/>
        <p:txBody>
          <a:bodyPr/>
          <a:lstStyle/>
          <a:p>
            <a:fld id="{029211BC-6FB4-2E43-BE74-711B703BC8BD}" type="slidenum">
              <a:rPr lang="en-US" smtClean="0"/>
              <a:t>‹#›</a:t>
            </a:fld>
            <a:endParaRPr lang="en-US"/>
          </a:p>
        </p:txBody>
      </p:sp>
    </p:spTree>
    <p:extLst>
      <p:ext uri="{BB962C8B-B14F-4D97-AF65-F5344CB8AC3E}">
        <p14:creationId xmlns:p14="http://schemas.microsoft.com/office/powerpoint/2010/main" val="2737565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userDrawn="1"/>
        </p:nvSpPr>
        <p:spPr>
          <a:xfrm>
            <a:off x="0" y="0"/>
            <a:ext cx="12192000" cy="6858000"/>
          </a:xfrm>
          <a:prstGeom prst="rect">
            <a:avLst/>
          </a:prstGeom>
          <a:solidFill>
            <a:srgbClr val="0072B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63084" y="1816101"/>
            <a:ext cx="10363200" cy="1261637"/>
          </a:xfrm>
        </p:spPr>
        <p:txBody>
          <a:bodyPr anchor="t">
            <a:normAutofit/>
          </a:bodyPr>
          <a:lstStyle>
            <a:lvl1pPr algn="ctr">
              <a:defRPr sz="3600" b="1" cap="all">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963084" y="3300762"/>
            <a:ext cx="10363200" cy="1028080"/>
          </a:xfrm>
        </p:spPr>
        <p:txBody>
          <a:bodyPr anchor="t"/>
          <a:lstStyle>
            <a:lvl1pPr marL="0" indent="0" algn="ctr">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55425579-27BA-1646-B781-35D636EADCA1}" type="datetimeFigureOut">
              <a:rPr lang="en-US" smtClean="0"/>
              <a:pPr/>
              <a:t>5/14/18</a:t>
            </a:fld>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29211BC-6FB4-2E43-BE74-711B703BC8BD}" type="slidenum">
              <a:rPr lang="en-US" smtClean="0"/>
              <a:pPr/>
              <a:t>‹#›</a:t>
            </a:fld>
            <a:endParaRPr lang="en-US"/>
          </a:p>
        </p:txBody>
      </p:sp>
      <p:pic>
        <p:nvPicPr>
          <p:cNvPr id="12" name="Picture 11" descr="UMKC_2C_7405C_whit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2651" y="6240265"/>
            <a:ext cx="1386699" cy="457332"/>
          </a:xfrm>
          <a:prstGeom prst="rect">
            <a:avLst/>
          </a:prstGeom>
        </p:spPr>
      </p:pic>
    </p:spTree>
    <p:extLst>
      <p:ext uri="{BB962C8B-B14F-4D97-AF65-F5344CB8AC3E}">
        <p14:creationId xmlns:p14="http://schemas.microsoft.com/office/powerpoint/2010/main" val="1069859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0" y="6126163"/>
            <a:ext cx="12192000" cy="731837"/>
          </a:xfrm>
          <a:prstGeom prst="rect">
            <a:avLst/>
          </a:prstGeom>
          <a:solidFill>
            <a:srgbClr val="0072B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9" name="Picture 8" descr="UMKC_2C_7405C_whit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2651" y="6248174"/>
            <a:ext cx="1386699" cy="457332"/>
          </a:xfrm>
          <a:prstGeom prst="rect">
            <a:avLst/>
          </a:prstGeom>
        </p:spPr>
      </p:pic>
      <p:sp>
        <p:nvSpPr>
          <p:cNvPr id="2" name="Title 1"/>
          <p:cNvSpPr>
            <a:spLocks noGrp="1"/>
          </p:cNvSpPr>
          <p:nvPr>
            <p:ph type="title" hasCustomPrompt="1"/>
          </p:nvPr>
        </p:nvSpPr>
        <p:spPr/>
        <p:txBody>
          <a:bodyPr>
            <a:normAutofit/>
          </a:bodyPr>
          <a:lstStyle>
            <a:lvl1pPr>
              <a:defRPr sz="3600" b="1">
                <a:solidFill>
                  <a:srgbClr val="0072BC"/>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09600" y="1600201"/>
            <a:ext cx="5384800" cy="4373469"/>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600201"/>
            <a:ext cx="5384800" cy="4373469"/>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solidFill>
                  <a:schemeClr val="bg1"/>
                </a:solidFill>
              </a:defRPr>
            </a:lvl1pPr>
          </a:lstStyle>
          <a:p>
            <a:fld id="{55425579-27BA-1646-B781-35D636EADCA1}" type="datetimeFigureOut">
              <a:rPr lang="en-US" smtClean="0"/>
              <a:pPr/>
              <a:t>5/14/18</a:t>
            </a:fld>
            <a:endParaRPr lang="en-US"/>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029211BC-6FB4-2E43-BE74-711B703BC8BD}" type="slidenum">
              <a:rPr lang="en-US" smtClean="0"/>
              <a:pPr/>
              <a:t>‹#›</a:t>
            </a:fld>
            <a:endParaRPr lang="en-US"/>
          </a:p>
        </p:txBody>
      </p:sp>
    </p:spTree>
    <p:extLst>
      <p:ext uri="{BB962C8B-B14F-4D97-AF65-F5344CB8AC3E}">
        <p14:creationId xmlns:p14="http://schemas.microsoft.com/office/powerpoint/2010/main" val="2102420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6126163"/>
            <a:ext cx="12192000" cy="731837"/>
          </a:xfrm>
          <a:prstGeom prst="rect">
            <a:avLst/>
          </a:prstGeom>
          <a:solidFill>
            <a:srgbClr val="0072B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7" name="Picture 6" descr="UMKC_2C_7405C_whit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2651" y="6248174"/>
            <a:ext cx="1386699" cy="457332"/>
          </a:xfrm>
          <a:prstGeom prst="rect">
            <a:avLst/>
          </a:prstGeom>
        </p:spPr>
      </p:pic>
      <p:sp>
        <p:nvSpPr>
          <p:cNvPr id="2" name="Title 1"/>
          <p:cNvSpPr>
            <a:spLocks noGrp="1"/>
          </p:cNvSpPr>
          <p:nvPr>
            <p:ph type="title" hasCustomPrompt="1"/>
          </p:nvPr>
        </p:nvSpPr>
        <p:spPr/>
        <p:txBody>
          <a:bodyPr>
            <a:normAutofit/>
          </a:bodyPr>
          <a:lstStyle>
            <a:lvl1pPr>
              <a:defRPr sz="3600" b="1">
                <a:solidFill>
                  <a:srgbClr val="0072BC"/>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55425579-27BA-1646-B781-35D636EADCA1}" type="datetimeFigureOut">
              <a:rPr lang="en-US" smtClean="0"/>
              <a:pPr/>
              <a:t>5/14/18</a:t>
            </a:fld>
            <a:endParaRPr lang="en-US"/>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029211BC-6FB4-2E43-BE74-711B703BC8BD}" type="slidenum">
              <a:rPr lang="en-US" smtClean="0"/>
              <a:pPr/>
              <a:t>‹#›</a:t>
            </a:fld>
            <a:endParaRPr lang="en-US"/>
          </a:p>
        </p:txBody>
      </p:sp>
    </p:spTree>
    <p:extLst>
      <p:ext uri="{BB962C8B-B14F-4D97-AF65-F5344CB8AC3E}">
        <p14:creationId xmlns:p14="http://schemas.microsoft.com/office/powerpoint/2010/main" val="734229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6126163"/>
            <a:ext cx="12192000" cy="731837"/>
          </a:xfrm>
          <a:prstGeom prst="rect">
            <a:avLst/>
          </a:prstGeom>
          <a:solidFill>
            <a:srgbClr val="0072B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6" name="Picture 5" descr="UMKC_2C_7405C_whit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2651" y="6248174"/>
            <a:ext cx="1386699" cy="457332"/>
          </a:xfrm>
          <a:prstGeom prst="rect">
            <a:avLst/>
          </a:prstGeom>
        </p:spPr>
      </p:pic>
      <p:sp>
        <p:nvSpPr>
          <p:cNvPr id="2" name="Date Placeholder 1"/>
          <p:cNvSpPr>
            <a:spLocks noGrp="1"/>
          </p:cNvSpPr>
          <p:nvPr>
            <p:ph type="dt" sz="half" idx="10"/>
          </p:nvPr>
        </p:nvSpPr>
        <p:spPr/>
        <p:txBody>
          <a:bodyPr/>
          <a:lstStyle>
            <a:lvl1pPr>
              <a:defRPr>
                <a:solidFill>
                  <a:schemeClr val="bg1"/>
                </a:solidFill>
              </a:defRPr>
            </a:lvl1pPr>
          </a:lstStyle>
          <a:p>
            <a:fld id="{55425579-27BA-1646-B781-35D636EADCA1}" type="datetimeFigureOut">
              <a:rPr lang="en-US" smtClean="0"/>
              <a:pPr/>
              <a:t>5/14/18</a:t>
            </a:fld>
            <a:endParaRPr lang="en-US"/>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029211BC-6FB4-2E43-BE74-711B703BC8BD}" type="slidenum">
              <a:rPr lang="en-US" smtClean="0"/>
              <a:pPr/>
              <a:t>‹#›</a:t>
            </a:fld>
            <a:endParaRPr lang="en-US"/>
          </a:p>
        </p:txBody>
      </p:sp>
    </p:spTree>
    <p:extLst>
      <p:ext uri="{BB962C8B-B14F-4D97-AF65-F5344CB8AC3E}">
        <p14:creationId xmlns:p14="http://schemas.microsoft.com/office/powerpoint/2010/main" val="252038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6126163"/>
            <a:ext cx="12192000" cy="731837"/>
          </a:xfrm>
          <a:prstGeom prst="rect">
            <a:avLst/>
          </a:prstGeom>
          <a:solidFill>
            <a:srgbClr val="0072B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9" name="Picture 8" descr="UMKC_2C_7405C_whit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2651" y="6248174"/>
            <a:ext cx="1386699" cy="457332"/>
          </a:xfrm>
          <a:prstGeom prst="rect">
            <a:avLst/>
          </a:prstGeom>
        </p:spPr>
      </p:pic>
      <p:sp>
        <p:nvSpPr>
          <p:cNvPr id="2" name="Title 1"/>
          <p:cNvSpPr>
            <a:spLocks noGrp="1"/>
          </p:cNvSpPr>
          <p:nvPr>
            <p:ph type="title"/>
          </p:nvPr>
        </p:nvSpPr>
        <p:spPr>
          <a:xfrm>
            <a:off x="609601" y="273050"/>
            <a:ext cx="4011084" cy="1162050"/>
          </a:xfrm>
        </p:spPr>
        <p:txBody>
          <a:bodyPr anchor="b">
            <a:normAutofit/>
          </a:bodyPr>
          <a:lstStyle>
            <a:lvl1pPr algn="l">
              <a:defRPr sz="2400" b="1">
                <a:solidFill>
                  <a:srgbClr val="0072BC"/>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766733" y="273051"/>
            <a:ext cx="6815667" cy="57006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56884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55425579-27BA-1646-B781-35D636EADCA1}" type="datetimeFigureOut">
              <a:rPr lang="en-US" smtClean="0"/>
              <a:pPr/>
              <a:t>5/14/18</a:t>
            </a:fld>
            <a:endParaRPr lang="en-US"/>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029211BC-6FB4-2E43-BE74-711B703BC8BD}" type="slidenum">
              <a:rPr lang="en-US" smtClean="0"/>
              <a:pPr/>
              <a:t>‹#›</a:t>
            </a:fld>
            <a:endParaRPr lang="en-US"/>
          </a:p>
        </p:txBody>
      </p:sp>
    </p:spTree>
    <p:extLst>
      <p:ext uri="{BB962C8B-B14F-4D97-AF65-F5344CB8AC3E}">
        <p14:creationId xmlns:p14="http://schemas.microsoft.com/office/powerpoint/2010/main" val="3219782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1500" b="1">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150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1500" b="1">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150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5/14/18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179167228"/>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126163"/>
            <a:ext cx="12192000" cy="731837"/>
          </a:xfrm>
          <a:prstGeom prst="rect">
            <a:avLst/>
          </a:prstGeom>
          <a:solidFill>
            <a:srgbClr val="0072B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8" name="Picture 7" descr="UMKC_2C_7405C_white.p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402651" y="6248174"/>
            <a:ext cx="1386699" cy="457332"/>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bg1"/>
                </a:solidFill>
                <a:latin typeface="Helvetica"/>
              </a:defRPr>
            </a:lvl1pPr>
          </a:lstStyle>
          <a:p>
            <a:fld id="{55425579-27BA-1646-B781-35D636EADCA1}" type="datetimeFigureOut">
              <a:rPr lang="en-US" smtClean="0"/>
              <a:pPr/>
              <a:t>5/14/18</a:t>
            </a:fld>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bg1"/>
                </a:solidFill>
                <a:latin typeface="Helvetica"/>
              </a:defRPr>
            </a:lvl1pPr>
          </a:lstStyle>
          <a:p>
            <a:fld id="{029211BC-6FB4-2E43-BE74-711B703BC8BD}" type="slidenum">
              <a:rPr lang="en-US" smtClean="0"/>
              <a:pPr/>
              <a:t>‹#›</a:t>
            </a:fld>
            <a:endParaRPr lang="en-US" dirty="0"/>
          </a:p>
        </p:txBody>
      </p:sp>
    </p:spTree>
    <p:extLst>
      <p:ext uri="{BB962C8B-B14F-4D97-AF65-F5344CB8AC3E}">
        <p14:creationId xmlns:p14="http://schemas.microsoft.com/office/powerpoint/2010/main" val="229098006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xStyles>
    <p:titleStyle>
      <a:lvl1pPr algn="ctr" defTabSz="457200" rtl="0" eaLnBrk="1" latinLnBrk="0" hangingPunct="1">
        <a:spcBef>
          <a:spcPct val="0"/>
        </a:spcBef>
        <a:buNone/>
        <a:defRPr sz="3600" b="1" kern="1200">
          <a:solidFill>
            <a:srgbClr val="0072BC"/>
          </a:solidFill>
          <a:latin typeface="Helvetica"/>
          <a:ea typeface="+mj-ea"/>
          <a:cs typeface="+mj-cs"/>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Helvetica"/>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Helvetica"/>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Helvetica"/>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STRATEGIC PLAN </a:t>
            </a:r>
            <a:br>
              <a:rPr lang="en-US" dirty="0" smtClean="0"/>
            </a:br>
            <a:r>
              <a:rPr lang="en-US" sz="3600" dirty="0" smtClean="0"/>
              <a:t>Discussion of draft statements of mission</a:t>
            </a:r>
            <a:br>
              <a:rPr lang="en-US" sz="3600" dirty="0" smtClean="0"/>
            </a:br>
            <a:r>
              <a:rPr lang="en-US" sz="3600" dirty="0" smtClean="0"/>
              <a:t>and vision</a:t>
            </a:r>
            <a:endParaRPr lang="en-US" sz="3600" dirty="0"/>
          </a:p>
        </p:txBody>
      </p:sp>
      <p:sp>
        <p:nvSpPr>
          <p:cNvPr id="3" name="Subtitle 2"/>
          <p:cNvSpPr>
            <a:spLocks noGrp="1"/>
          </p:cNvSpPr>
          <p:nvPr>
            <p:ph type="subTitle" idx="1"/>
          </p:nvPr>
        </p:nvSpPr>
        <p:spPr>
          <a:xfrm>
            <a:off x="914400" y="4875554"/>
            <a:ext cx="10411883" cy="437440"/>
          </a:xfrm>
        </p:spPr>
        <p:txBody>
          <a:bodyPr/>
          <a:lstStyle/>
          <a:p>
            <a:r>
              <a:rPr lang="en-US" dirty="0" smtClean="0"/>
              <a:t>April 2018</a:t>
            </a:r>
            <a:endParaRPr lang="en-US" dirty="0"/>
          </a:p>
        </p:txBody>
      </p:sp>
    </p:spTree>
    <p:extLst>
      <p:ext uri="{BB962C8B-B14F-4D97-AF65-F5344CB8AC3E}">
        <p14:creationId xmlns:p14="http://schemas.microsoft.com/office/powerpoint/2010/main" val="897022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01174" y="1554480"/>
            <a:ext cx="8446845" cy="2831544"/>
          </a:xfrm>
          <a:prstGeom prst="rect">
            <a:avLst/>
          </a:prstGeom>
        </p:spPr>
        <p:txBody>
          <a:bodyPr wrap="square">
            <a:spAutoFit/>
          </a:bodyPr>
          <a:lstStyle/>
          <a:p>
            <a:pPr marL="457200" indent="-457200">
              <a:buFont typeface="Arial" charset="0"/>
              <a:buChar char="•"/>
            </a:pPr>
            <a:r>
              <a:rPr lang="en-US" sz="2800" dirty="0" smtClean="0"/>
              <a:t>We </a:t>
            </a:r>
            <a:r>
              <a:rPr lang="en-US" sz="2800" dirty="0"/>
              <a:t>defy limitations</a:t>
            </a:r>
            <a:r>
              <a:rPr lang="en-US" sz="2800" dirty="0" smtClean="0"/>
              <a:t>.</a:t>
            </a:r>
            <a:br>
              <a:rPr lang="en-US" sz="2800" dirty="0" smtClean="0"/>
            </a:br>
            <a:endParaRPr lang="en-US" sz="2800" dirty="0"/>
          </a:p>
          <a:p>
            <a:pPr marL="457200" indent="-457200">
              <a:buFont typeface="Arial" charset="0"/>
              <a:buChar char="•"/>
            </a:pPr>
            <a:r>
              <a:rPr lang="en-US" sz="2800" dirty="0"/>
              <a:t>We transcend boundaries. </a:t>
            </a:r>
            <a:r>
              <a:rPr lang="en-US" sz="2800" dirty="0" smtClean="0"/>
              <a:t/>
            </a:r>
            <a:br>
              <a:rPr lang="en-US" sz="2800" dirty="0" smtClean="0"/>
            </a:br>
            <a:endParaRPr lang="en-US" sz="2800" dirty="0"/>
          </a:p>
          <a:p>
            <a:pPr marL="457200" indent="-457200">
              <a:buFont typeface="Arial" charset="0"/>
              <a:buChar char="•"/>
            </a:pPr>
            <a:r>
              <a:rPr lang="en-US" sz="2800" dirty="0"/>
              <a:t>Changing the world starts here</a:t>
            </a:r>
            <a:r>
              <a:rPr lang="en-US" sz="2800" dirty="0">
                <a:solidFill>
                  <a:srgbClr val="0070C0"/>
                </a:solidFill>
              </a:rPr>
              <a:t>.</a:t>
            </a:r>
          </a:p>
          <a:p>
            <a:r>
              <a:rPr lang="en-US" sz="2000" b="1" cap="all" dirty="0" smtClean="0">
                <a:solidFill>
                  <a:srgbClr val="FFFF00"/>
                </a:solidFill>
                <a:latin typeface="Times New Roman" panose="02020603050405020304" pitchFamily="18" charset="0"/>
                <a:ea typeface="+mj-ea"/>
                <a:cs typeface="Times New Roman" panose="02020603050405020304" pitchFamily="18" charset="0"/>
              </a:rPr>
              <a:t>	</a:t>
            </a:r>
            <a:br>
              <a:rPr lang="en-US" sz="2000" b="1" cap="all" dirty="0" smtClean="0">
                <a:solidFill>
                  <a:srgbClr val="FFFF00"/>
                </a:solidFill>
                <a:latin typeface="Times New Roman" panose="02020603050405020304" pitchFamily="18" charset="0"/>
                <a:ea typeface="+mj-ea"/>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8" name="Title 7"/>
          <p:cNvSpPr>
            <a:spLocks noGrp="1"/>
          </p:cNvSpPr>
          <p:nvPr>
            <p:ph type="title"/>
          </p:nvPr>
        </p:nvSpPr>
        <p:spPr/>
        <p:txBody>
          <a:bodyPr/>
          <a:lstStyle/>
          <a:p>
            <a:r>
              <a:rPr lang="en-US" dirty="0" smtClean="0"/>
              <a:t>UMKC DRAFT MISSION STATEMENT </a:t>
            </a:r>
            <a:br>
              <a:rPr lang="en-US" dirty="0" smtClean="0"/>
            </a:br>
            <a:r>
              <a:rPr lang="en-US" dirty="0" smtClean="0"/>
              <a:t>(What We Do)</a:t>
            </a:r>
            <a:endParaRPr lang="en-US" dirty="0"/>
          </a:p>
        </p:txBody>
      </p:sp>
    </p:spTree>
    <p:extLst>
      <p:ext uri="{BB962C8B-B14F-4D97-AF65-F5344CB8AC3E}">
        <p14:creationId xmlns:p14="http://schemas.microsoft.com/office/powerpoint/2010/main" val="1485469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32689" y="1869695"/>
            <a:ext cx="9834664" cy="4985980"/>
          </a:xfrm>
          <a:prstGeom prst="rect">
            <a:avLst/>
          </a:prstGeom>
        </p:spPr>
        <p:txBody>
          <a:bodyPr wrap="square">
            <a:spAutoFit/>
          </a:bodyPr>
          <a:lstStyle/>
          <a:p>
            <a:r>
              <a:rPr lang="en-US" sz="2800" dirty="0"/>
              <a:t>UMKC transcends boundaries, seeking to change the world for the better through research-infused learning, discovery and service. We are bridge builders, committed to sharing knowledge freely within our community of learners. We are change makers, who each pursue our own positive growth and encourage the development of others to promote equity, diversity and inclusion. We are catalysts for excellence and progress, seeking to transform our society by developing the innovative leaders and solutions of the future.</a:t>
            </a:r>
          </a:p>
          <a:p>
            <a:r>
              <a:rPr lang="en-US" sz="2800" dirty="0"/>
              <a:t> </a:t>
            </a:r>
          </a:p>
          <a:p>
            <a:r>
              <a:rPr lang="en-US" sz="2000" b="1" cap="all" dirty="0" smtClean="0">
                <a:solidFill>
                  <a:srgbClr val="FFFF00"/>
                </a:solidFill>
                <a:latin typeface="Times New Roman" panose="02020603050405020304" pitchFamily="18" charset="0"/>
                <a:ea typeface="+mj-ea"/>
                <a:cs typeface="Times New Roman" panose="02020603050405020304" pitchFamily="18" charset="0"/>
              </a:rPr>
              <a:t>	</a:t>
            </a:r>
            <a:br>
              <a:rPr lang="en-US" sz="2000" b="1" cap="all" dirty="0" smtClean="0">
                <a:solidFill>
                  <a:srgbClr val="FFFF00"/>
                </a:solidFill>
                <a:latin typeface="Times New Roman" panose="02020603050405020304" pitchFamily="18" charset="0"/>
                <a:ea typeface="+mj-ea"/>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8" name="Title 7"/>
          <p:cNvSpPr>
            <a:spLocks noGrp="1"/>
          </p:cNvSpPr>
          <p:nvPr>
            <p:ph type="title"/>
          </p:nvPr>
        </p:nvSpPr>
        <p:spPr/>
        <p:txBody>
          <a:bodyPr/>
          <a:lstStyle/>
          <a:p>
            <a:r>
              <a:rPr lang="en-US" dirty="0" smtClean="0"/>
              <a:t>UMKC DRAFT VISION STATEMENT </a:t>
            </a:r>
            <a:br>
              <a:rPr lang="en-US" dirty="0" smtClean="0"/>
            </a:br>
            <a:r>
              <a:rPr lang="en-US" dirty="0" smtClean="0"/>
              <a:t>(Why We Do What We Do)</a:t>
            </a:r>
            <a:endParaRPr lang="en-US" dirty="0"/>
          </a:p>
        </p:txBody>
      </p:sp>
    </p:spTree>
    <p:extLst>
      <p:ext uri="{BB962C8B-B14F-4D97-AF65-F5344CB8AC3E}">
        <p14:creationId xmlns:p14="http://schemas.microsoft.com/office/powerpoint/2010/main" val="2333197292"/>
      </p:ext>
    </p:extLst>
  </p:cSld>
  <p:clrMapOvr>
    <a:masterClrMapping/>
  </p:clrMapOvr>
</p:sld>
</file>

<file path=ppt/theme/theme1.xml><?xml version="1.0" encoding="utf-8"?>
<a:theme xmlns:a="http://schemas.openxmlformats.org/drawingml/2006/main" name="Office Theme">
  <a:themeElements>
    <a:clrScheme name="Custom 2">
      <a:dk1>
        <a:srgbClr val="0E3E6E"/>
      </a:dk1>
      <a:lt1>
        <a:sysClr val="window" lastClr="FFFFFF"/>
      </a:lt1>
      <a:dk2>
        <a:srgbClr val="0072BC"/>
      </a:dk2>
      <a:lt2>
        <a:srgbClr val="EEECE1"/>
      </a:lt2>
      <a:accent1>
        <a:srgbClr val="4F81BD"/>
      </a:accent1>
      <a:accent2>
        <a:srgbClr val="C0504D"/>
      </a:accent2>
      <a:accent3>
        <a:srgbClr val="9BBB59"/>
      </a:accent3>
      <a:accent4>
        <a:srgbClr val="8064A2"/>
      </a:accent4>
      <a:accent5>
        <a:srgbClr val="4BACC6"/>
      </a:accent5>
      <a:accent6>
        <a:srgbClr val="F79646"/>
      </a:accent6>
      <a:hlink>
        <a:srgbClr val="E3E3E3"/>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TotalTime>
  <Words>102</Words>
  <Application>Microsoft Macintosh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Helvetica</vt:lpstr>
      <vt:lpstr>Times New Roman</vt:lpstr>
      <vt:lpstr>Office Theme</vt:lpstr>
      <vt:lpstr>STRATEGIC PLAN  Discussion of draft statements of mission and vision</vt:lpstr>
      <vt:lpstr>UMKC DRAFT MISSION STATEMENT  (What We Do)</vt:lpstr>
      <vt:lpstr>UMKC DRAFT VISION STATEMENT  (Why We Do What We Do)</vt:lpstr>
    </vt:vector>
  </TitlesOfParts>
  <Company>UMKC</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UMKC Draft Mission Statement          (What we do):         UMKC is a public urban research university where community members engage in processes of discovery and innovative service that infuse and enhance our learning and teaching in the humanities, visual and performing arts, life and health sciences, social and natural sciences, the professions and interdisciplinary studies, in collaboration with each other and supported by the infrastructure of our organization.</dc:title>
  <dc:creator>Reinstatler, Amanda</dc:creator>
  <cp:lastModifiedBy>sherigormley@yahoo.com</cp:lastModifiedBy>
  <cp:revision>15</cp:revision>
  <dcterms:created xsi:type="dcterms:W3CDTF">2018-04-10T14:18:48Z</dcterms:created>
  <dcterms:modified xsi:type="dcterms:W3CDTF">2018-05-14T20:00:00Z</dcterms:modified>
</cp:coreProperties>
</file>